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66" r:id="rId3"/>
    <p:sldId id="273" r:id="rId4"/>
    <p:sldId id="277" r:id="rId5"/>
    <p:sldId id="275" r:id="rId6"/>
    <p:sldId id="279" r:id="rId7"/>
    <p:sldId id="274" r:id="rId8"/>
    <p:sldId id="278" r:id="rId9"/>
    <p:sldId id="269" r:id="rId10"/>
    <p:sldId id="282" r:id="rId11"/>
    <p:sldId id="283" r:id="rId12"/>
    <p:sldId id="281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99FF"/>
    <a:srgbClr val="FFFFCC"/>
    <a:srgbClr val="0033CC"/>
    <a:srgbClr val="CC99FF"/>
    <a:srgbClr val="9966FF"/>
    <a:srgbClr val="006600"/>
    <a:srgbClr val="506DFC"/>
    <a:srgbClr val="FFCC99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400" dirty="0" smtClean="0">
                <a:solidFill>
                  <a:srgbClr val="C00000"/>
                </a:solidFill>
              </a:rPr>
              <a:t>Доля практико-ориентированных занятий </a:t>
            </a:r>
          </a:p>
          <a:p>
            <a:pPr algn="ctr">
              <a:defRPr sz="1600"/>
            </a:pPr>
            <a:r>
              <a:rPr lang="ru-RU" sz="1400" dirty="0" smtClean="0">
                <a:solidFill>
                  <a:srgbClr val="C00000"/>
                </a:solidFill>
              </a:rPr>
              <a:t>в условиях реального производства</a:t>
            </a:r>
            <a:endParaRPr lang="ru-RU" sz="1400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3002927405630846"/>
          <c:y val="8.9580395609933526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5397806869233372E-5"/>
          <c:w val="0.99939405825656558"/>
          <c:h val="0.9999844894578813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Pt>
            <c:idx val="1"/>
            <c:bubble3D val="0"/>
            <c:explosion val="11"/>
          </c:dPt>
          <c:dPt>
            <c:idx val="2"/>
            <c:bubble3D val="0"/>
            <c:explosion val="27"/>
          </c:dPt>
          <c:dLbls>
            <c:dLbl>
              <c:idx val="0"/>
              <c:layout>
                <c:manualLayout>
                  <c:x val="-9.665288199557362E-2"/>
                  <c:y val="9.356552823535091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2594633677509238"/>
                  <c:y val="-0.145398471088353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48,7</a:t>
                    </a:r>
                    <a:endParaRPr lang="en-US" b="1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2"/>
                <c:pt idx="0">
                  <c:v>доля ЛПЗ в условиях реального производства</c:v>
                </c:pt>
                <c:pt idx="1">
                  <c:v>доля учебных практик в условиях реального производства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15.4</c:v>
                </c:pt>
                <c:pt idx="1">
                  <c:v>48.7</c:v>
                </c:pt>
                <c:pt idx="2">
                  <c:v>58.7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606971359443303"/>
          <c:y val="0.72208613294175039"/>
          <c:w val="0.31393028640556692"/>
          <c:h val="0.27791386705824955"/>
        </c:manualLayout>
      </c:layout>
      <c:overlay val="0"/>
      <c:txPr>
        <a:bodyPr/>
        <a:lstStyle/>
        <a:p>
          <a:pPr>
            <a:defRPr sz="94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43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09104-424D-4B6B-A699-F0AF6D2D87F4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65A49-F5E7-4C28-A107-D0D020F31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584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516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6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905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25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 dir="l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99851"/>
      </p:ext>
    </p:extLst>
  </p:cSld>
  <p:clrMapOvr>
    <a:masterClrMapping/>
  </p:clrMapOvr>
  <p:transition spd="med">
    <p:pull dir="l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295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 dir="l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77211"/>
      </p:ext>
    </p:extLst>
  </p:cSld>
  <p:clrMapOvr>
    <a:masterClrMapping/>
  </p:clrMapOvr>
  <p:transition spd="med">
    <p:pull dir="l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819582"/>
      </p:ext>
    </p:extLst>
  </p:cSld>
  <p:clrMapOvr>
    <a:masterClrMapping/>
  </p:clrMapOvr>
  <p:transition spd="med">
    <p:pull dir="l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00401"/>
      </p:ext>
    </p:extLst>
  </p:cSld>
  <p:clrMapOvr>
    <a:masterClrMapping/>
  </p:clrMapOvr>
  <p:transition spd="med">
    <p:pull dir="l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91893"/>
      </p:ext>
    </p:extLst>
  </p:cSld>
  <p:clrMapOvr>
    <a:masterClrMapping/>
  </p:clrMapOvr>
  <p:transition spd="med">
    <p:pull dir="l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87307"/>
      </p:ext>
    </p:extLst>
  </p:cSld>
  <p:clrMapOvr>
    <a:masterClrMapping/>
  </p:clrMapOvr>
  <p:transition spd="med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766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34759"/>
      </p:ext>
    </p:extLst>
  </p:cSld>
  <p:clrMapOvr>
    <a:masterClrMapping/>
  </p:clrMapOvr>
  <p:transition spd="med">
    <p:pull dir="l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080109"/>
      </p:ext>
    </p:extLst>
  </p:cSld>
  <p:clrMapOvr>
    <a:masterClrMapping/>
  </p:clrMapOvr>
  <p:transition spd="med">
    <p:pull dir="l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92605"/>
      </p:ext>
    </p:extLst>
  </p:cSld>
  <p:clrMapOvr>
    <a:masterClrMapping/>
  </p:clrMapOvr>
  <p:transition spd="med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84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43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75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16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657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0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03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1815C-5C9F-4C1E-B2F7-E7612E7C3435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1CA06-EB97-4C64-B57A-24D63778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02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EB1A56-1530-4AD3-BA72-6BDDA9591CCF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418C3A-725F-4535-9136-2C042EA67649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199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 dir="l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yalagrokoll@mail.ru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204864"/>
            <a:ext cx="8512497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>
                <a:solidFill>
                  <a:srgbClr val="0070C0"/>
                </a:solidFill>
              </a:rPr>
              <a:t/>
            </a:r>
            <a:br>
              <a:rPr lang="ru-RU" sz="3100" b="1" dirty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Моделирование </a:t>
            </a:r>
            <a:b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практико-ориентированного обучения</a:t>
            </a:r>
            <a:endParaRPr lang="ru-RU" sz="4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7802" y="668099"/>
            <a:ext cx="9144000" cy="928694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33CC"/>
                </a:solidFill>
              </a:rPr>
              <a:t>Департамент образования и науки Тюменской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1600" b="1" dirty="0" smtClean="0">
                <a:solidFill>
                  <a:srgbClr val="0033CC"/>
                </a:solidFill>
              </a:rPr>
              <a:t>Совет директоров ПОО  ТО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b="1" dirty="0" smtClean="0">
                <a:solidFill>
                  <a:srgbClr val="7030A0"/>
                </a:solidFill>
              </a:rPr>
              <a:t> 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355976" y="5301208"/>
            <a:ext cx="431958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1800" b="1" i="1" dirty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solidFill>
                  <a:srgbClr val="0033CC"/>
                </a:solidFill>
                <a:latin typeface="Constantia" panose="02030602050306030303" pitchFamily="18" charset="0"/>
              </a:rPr>
              <a:t>Агапов Владимир Николаевич,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rgbClr val="0033CC"/>
                </a:solidFill>
                <a:latin typeface="Constantia" panose="02030602050306030303" pitchFamily="18" charset="0"/>
              </a:rPr>
              <a:t>директор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rgbClr val="0033CC"/>
                </a:solidFill>
                <a:latin typeface="Constantia" panose="02030602050306030303" pitchFamily="18" charset="0"/>
              </a:rPr>
              <a:t>ГАПОУ  </a:t>
            </a:r>
            <a:r>
              <a:rPr lang="ru-RU" altLang="ru-RU" sz="1400" b="1" i="1" dirty="0">
                <a:solidFill>
                  <a:srgbClr val="0033CC"/>
                </a:solidFill>
                <a:latin typeface="Constantia" panose="02030602050306030303" pitchFamily="18" charset="0"/>
              </a:rPr>
              <a:t>ТО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rgbClr val="0033CC"/>
                </a:solidFill>
                <a:latin typeface="Constantia" panose="02030602050306030303" pitchFamily="18" charset="0"/>
              </a:rPr>
              <a:t>«Ялуторовский аграрный колледж»</a:t>
            </a:r>
            <a:r>
              <a:rPr lang="ru-RU" altLang="ru-RU" sz="1200" b="1" i="1" dirty="0">
                <a:solidFill>
                  <a:srgbClr val="0033CC"/>
                </a:solidFill>
                <a:latin typeface="Constantia" panose="02030602050306030303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315534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37" y="2104449"/>
            <a:ext cx="3071234" cy="1378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построение учебного процесса на основе единства эмоционально-  образного и логического  компонентов содержания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3671665"/>
            <a:ext cx="3100795" cy="13681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приобретение новых знаний и формирование практического опыта их использования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57502" y="3663494"/>
            <a:ext cx="3224342" cy="13681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эмоциональное и познавательное насыщение творческого поиска обучающихся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2134463"/>
            <a:ext cx="3020919" cy="13480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метод преподавания и обучения, позволяющий студентам сочетать учебу в ПОО с практической работой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530" y="836712"/>
            <a:ext cx="7704856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Практико-ориентированное обучение 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899592" y="1484783"/>
            <a:ext cx="576064" cy="626489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3558317" y="1484783"/>
            <a:ext cx="504056" cy="2138441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405346" y="1501592"/>
            <a:ext cx="504056" cy="609681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5032411" y="1467514"/>
            <a:ext cx="504056" cy="217279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705344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39552" y="2420888"/>
            <a:ext cx="8229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algn="l" rtl="0" eaLnBrk="0" latinLnBrk="0" hangingPunct="0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+mj-ea"/>
                <a:cs typeface="+mj-c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ru-RU" sz="2500" dirty="0" smtClean="0">
                <a:solidFill>
                  <a:srgbClr val="A40000"/>
                </a:solidFill>
              </a:rPr>
              <a:t>   </a:t>
            </a:r>
            <a:r>
              <a:rPr lang="ru-RU" sz="4400" b="1" dirty="0" smtClean="0">
                <a:solidFill>
                  <a:srgbClr val="0033CC"/>
                </a:solidFill>
              </a:rPr>
              <a:t>СПАСИБО ЗА ВНИМАНИЕ!</a:t>
            </a:r>
            <a:r>
              <a:rPr lang="ru-RU" sz="2500" dirty="0" smtClean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57200" y="4797152"/>
            <a:ext cx="3178696" cy="132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Pct val="95000"/>
              <a:buFont typeface="Wingdings 2"/>
              <a:buChar char="•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/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SzPct val="65000"/>
              <a:buFont typeface="Wingdings 2"/>
              <a:buChar char="–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65000"/>
              <a:buFont typeface="Wingdings 2"/>
              <a:buChar char="»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5"/>
              </a:buClr>
              <a:buSzPct val="80000"/>
              <a:buFont typeface="Wingdings 2"/>
              <a:buChar char="»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SzPct val="80000"/>
              <a:buFont typeface="Wingdings 2"/>
              <a:buChar char="»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Tx/>
              <a:buChar char="»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SzTx/>
              <a:buFontTx/>
              <a:buNone/>
              <a:defRPr/>
            </a:pPr>
            <a:r>
              <a:rPr lang="ru-RU" sz="1050" b="1" kern="0" dirty="0" smtClean="0">
                <a:solidFill>
                  <a:srgbClr val="006600"/>
                </a:solidFill>
                <a:latin typeface="Arial"/>
              </a:rPr>
              <a:t>г. Ялуторовск</a:t>
            </a:r>
          </a:p>
          <a:p>
            <a:pPr marL="0" indent="0">
              <a:buClrTx/>
              <a:buSzTx/>
              <a:buFontTx/>
              <a:buNone/>
              <a:defRPr/>
            </a:pPr>
            <a:r>
              <a:rPr lang="ru-RU" sz="1050" b="1" kern="0" dirty="0" smtClean="0">
                <a:solidFill>
                  <a:srgbClr val="006600"/>
                </a:solidFill>
                <a:latin typeface="Arial"/>
              </a:rPr>
              <a:t>ул. Бахтиярова, 53</a:t>
            </a:r>
          </a:p>
          <a:p>
            <a:pPr marL="0" indent="0">
              <a:buClrTx/>
              <a:buSzTx/>
              <a:buFontTx/>
              <a:buNone/>
              <a:defRPr/>
            </a:pPr>
            <a:r>
              <a:rPr lang="ru-RU" sz="1050" b="1" kern="0" dirty="0" smtClean="0">
                <a:solidFill>
                  <a:srgbClr val="006600"/>
                </a:solidFill>
                <a:latin typeface="Arial"/>
              </a:rPr>
              <a:t>ГАПОУ ТО </a:t>
            </a:r>
            <a:r>
              <a:rPr lang="ru-RU" sz="1050" b="1" kern="0" dirty="0" smtClean="0">
                <a:solidFill>
                  <a:srgbClr val="006600"/>
                </a:solidFill>
                <a:latin typeface="Arial"/>
              </a:rPr>
              <a:t>«ЯАК»</a:t>
            </a:r>
            <a:endParaRPr lang="en-US" sz="1050" b="1" kern="0" dirty="0" smtClean="0">
              <a:solidFill>
                <a:srgbClr val="006600"/>
              </a:solidFill>
              <a:latin typeface="Arial"/>
            </a:endParaRPr>
          </a:p>
          <a:p>
            <a:pPr marL="0" indent="0">
              <a:buClrTx/>
              <a:buSzTx/>
              <a:buFontTx/>
              <a:buNone/>
              <a:defRPr/>
            </a:pPr>
            <a:r>
              <a:rPr lang="en-US" sz="1050" b="1" kern="0" dirty="0" smtClean="0">
                <a:solidFill>
                  <a:srgbClr val="006600"/>
                </a:solidFill>
                <a:latin typeface="Arial"/>
              </a:rPr>
              <a:t>E-mail: </a:t>
            </a:r>
            <a:r>
              <a:rPr lang="en-US" sz="1050" b="1" kern="0" dirty="0" smtClean="0">
                <a:solidFill>
                  <a:srgbClr val="006600"/>
                </a:solidFill>
                <a:latin typeface="Arial"/>
                <a:hlinkClick r:id="rId2"/>
              </a:rPr>
              <a:t>yalagrokoll@mail.ru</a:t>
            </a:r>
            <a:endParaRPr lang="en-US" sz="1050" b="1" kern="0" dirty="0" smtClean="0">
              <a:solidFill>
                <a:srgbClr val="006600"/>
              </a:solidFill>
              <a:latin typeface="Arial"/>
            </a:endParaRPr>
          </a:p>
          <a:p>
            <a:pPr marL="0" indent="0">
              <a:buClrTx/>
              <a:buSzTx/>
              <a:buFontTx/>
              <a:buNone/>
              <a:defRPr/>
            </a:pPr>
            <a:r>
              <a:rPr lang="ru-RU" sz="1050" b="1" kern="0" dirty="0" smtClean="0">
                <a:solidFill>
                  <a:srgbClr val="006600"/>
                </a:solidFill>
                <a:latin typeface="Arial"/>
              </a:rPr>
              <a:t>8 (34535) 2-44-00; 2-44-55</a:t>
            </a:r>
          </a:p>
          <a:p>
            <a:pPr marL="0" indent="0">
              <a:buClrTx/>
              <a:buSzTx/>
              <a:buFontTx/>
              <a:buNone/>
              <a:defRPr/>
            </a:pPr>
            <a:endParaRPr lang="ru-RU" sz="1400" b="1" kern="0" dirty="0" smtClean="0">
              <a:solidFill>
                <a:srgbClr val="C00000"/>
              </a:solidFill>
              <a:latin typeface="Arial"/>
            </a:endParaRPr>
          </a:p>
          <a:p>
            <a:pPr marL="0" indent="0">
              <a:buClrTx/>
              <a:buSzTx/>
              <a:buFontTx/>
              <a:buNone/>
              <a:defRPr/>
            </a:pPr>
            <a:endParaRPr lang="ru-RU" sz="1400" b="1" kern="0" dirty="0" smtClean="0">
              <a:solidFill>
                <a:srgbClr val="C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845294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274060" y="1196752"/>
            <a:ext cx="4153924" cy="923292"/>
          </a:xfrm>
          <a:prstGeom prst="downArrowCallou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эффективность практико-ориентированного обучения</a:t>
            </a:r>
            <a:endParaRPr lang="ru-RU" sz="14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4788024" y="1196752"/>
            <a:ext cx="4176464" cy="923292"/>
          </a:xfrm>
          <a:prstGeom prst="downArrowCallou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Показатели, характеризующие эффективность практико-ориентированного обучения</a:t>
            </a:r>
            <a:endParaRPr lang="ru-RU" sz="14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060" y="2231992"/>
            <a:ext cx="1815753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Внутренние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1800" y="2223284"/>
            <a:ext cx="1656184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Внешние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253813"/>
              </p:ext>
            </p:extLst>
          </p:nvPr>
        </p:nvGraphicFramePr>
        <p:xfrm>
          <a:off x="149085" y="2708920"/>
          <a:ext cx="4278900" cy="303483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647692"/>
                <a:gridCol w="1631208"/>
              </a:tblGrid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Актуальность образовательных стандартов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Состояние экономики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Соответствие ФГОС рыночным тенденциям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Политическая обстановка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Уровень квалификации ППС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33CC"/>
                          </a:solidFill>
                          <a:effectLst/>
                        </a:rPr>
                        <a:t>Правовая база</a:t>
                      </a:r>
                      <a:endParaRPr lang="ru-RU" sz="1000" b="1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Количество ППС из бизнеса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Экологическая обстановка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Инновации в образовательном процессе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33CC"/>
                          </a:solidFill>
                          <a:effectLst/>
                        </a:rPr>
                        <a:t>Социальная обстановка</a:t>
                      </a:r>
                      <a:endParaRPr lang="ru-RU" sz="1000" b="1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Стоимость практико-ориентированного обучения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Технический процесс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0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Качество внутренней инфраструктуры СПО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33CC"/>
                          </a:solidFill>
                          <a:effectLst/>
                        </a:rPr>
                        <a:t>Наличие СПО -конкурентов</a:t>
                      </a:r>
                      <a:endParaRPr lang="ru-RU" sz="1000" b="1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1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Соответствие инфраструктуры принципам практикоориентированности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Потребность бизнеса в кадрах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850438"/>
              </p:ext>
            </p:extLst>
          </p:nvPr>
        </p:nvGraphicFramePr>
        <p:xfrm>
          <a:off x="4644008" y="2708920"/>
          <a:ext cx="4392488" cy="3024337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808312"/>
                <a:gridCol w="1584176"/>
              </a:tblGrid>
              <a:tr h="932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Показатели учитывают в стоимостном выражении все виды результатов и затрат, обусловленных внедрением практико-ориентированности в учебный процесс 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Экономический 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29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Новизна, полезность, эффективность практикоориентированного обучения, рейтинги обучающихся, степень освоения профессиональных компетенций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Научно-технический, образовательный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71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solidFill>
                            <a:srgbClr val="0033CC"/>
                          </a:solidFill>
                          <a:effectLst/>
                        </a:rPr>
                        <a:t>Трудоустроенность</a:t>
                      </a:r>
                      <a:r>
                        <a:rPr lang="ru-RU" sz="1000" dirty="0" smtClean="0">
                          <a:solidFill>
                            <a:srgbClr val="0033CC"/>
                          </a:solidFill>
                          <a:effectLst/>
                        </a:rPr>
                        <a:t> </a:t>
                      </a:r>
                      <a:r>
                        <a:rPr lang="ru-RU" sz="1000" dirty="0">
                          <a:solidFill>
                            <a:srgbClr val="0033CC"/>
                          </a:solidFill>
                          <a:effectLst/>
                        </a:rPr>
                        <a:t>выпускников, динамика потребления ресурсов основными отраслями экономики</a:t>
                      </a:r>
                      <a:endParaRPr lang="ru-RU" sz="10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33CC"/>
                          </a:solidFill>
                          <a:effectLst/>
                        </a:rPr>
                        <a:t>Ресурсный, экономический</a:t>
                      </a:r>
                      <a:endParaRPr lang="ru-RU" sz="1000" b="1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12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Социальные результаты внедрения практикоориентированности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Социальный</a:t>
                      </a:r>
                      <a:endParaRPr lang="ru-RU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716016" y="2231992"/>
            <a:ext cx="2376264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Факторы, показатели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52320" y="2223284"/>
            <a:ext cx="1593028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Вид эффекта</a:t>
            </a:r>
          </a:p>
        </p:txBody>
      </p:sp>
    </p:spTree>
    <p:extLst>
      <p:ext uri="{BB962C8B-B14F-4D97-AF65-F5344CB8AC3E}">
        <p14:creationId xmlns:p14="http://schemas.microsoft.com/office/powerpoint/2010/main" val="1528711561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33" y="764704"/>
            <a:ext cx="8216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</a:rPr>
              <a:t>Работодатели </a:t>
            </a:r>
            <a:r>
              <a:rPr lang="ru-RU" sz="2800" b="1" dirty="0" smtClean="0">
                <a:solidFill>
                  <a:srgbClr val="0033CC"/>
                </a:solidFill>
              </a:rPr>
              <a:t>в образовательном процессе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329239"/>
              </p:ext>
            </p:extLst>
          </p:nvPr>
        </p:nvGraphicFramePr>
        <p:xfrm>
          <a:off x="266393" y="1628800"/>
          <a:ext cx="8640960" cy="4680522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3016732"/>
                <a:gridCol w="2811747"/>
                <a:gridCol w="2812481"/>
              </a:tblGrid>
              <a:tr h="5200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ПОО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УПП на базе предприятий, шт.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участия специалистов </a:t>
                      </a:r>
                      <a:endParaRPr lang="ru-RU" sz="1200" dirty="0" smtClean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предприятий в </a:t>
                      </a: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«ЗСГК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«ТЛТ»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ТТСИиГХ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«ТКВТ»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«ТКТ»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«ТПК»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«ТЖК»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«ТМТ»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«ИСХТ»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«ИПТ»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«ЗАПТ»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«ГАПК»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</a:t>
                      </a:r>
                      <a:r>
                        <a:rPr lang="ru-RU" sz="12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ТТИПКиС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«НМТ»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ГАПОУ ТО «ЯАК»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6002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24 (всего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31,0 (в среднем)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5852518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5575" y="692696"/>
            <a:ext cx="8736905" cy="5904656"/>
          </a:xfrm>
          <a:prstGeom prst="round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2011387" y="1441481"/>
            <a:ext cx="4752529" cy="1367746"/>
          </a:xfrm>
          <a:prstGeom prst="wedgeEllipseCallout">
            <a:avLst>
              <a:gd name="adj1" fmla="val 3624"/>
              <a:gd name="adj2" fmla="val -48881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Способность успешно действовать на основе практического опыта, умений и знаний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п</a:t>
            </a:r>
            <a:r>
              <a:rPr lang="ru-RU" sz="1400" b="1" dirty="0" smtClean="0">
                <a:solidFill>
                  <a:srgbClr val="C00000"/>
                </a:solidFill>
              </a:rPr>
              <a:t>ри решении задач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4077072"/>
            <a:ext cx="3096344" cy="19442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Общие компетенции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Общих для многих видов профессиональной деятельности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09884" y="4077072"/>
            <a:ext cx="3024336" cy="19442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Профессиональные компетенции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Задачи профессиональной деятельности</a:t>
            </a:r>
            <a:endParaRPr lang="ru-RU" sz="16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746089" y="2701418"/>
            <a:ext cx="1097924" cy="135755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985098" y="2790456"/>
            <a:ext cx="1044116" cy="127494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61211" y="864571"/>
            <a:ext cx="6890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Основа профессионального стандарта</a:t>
            </a:r>
          </a:p>
        </p:txBody>
      </p:sp>
    </p:spTree>
    <p:extLst>
      <p:ext uri="{BB962C8B-B14F-4D97-AF65-F5344CB8AC3E}">
        <p14:creationId xmlns:p14="http://schemas.microsoft.com/office/powerpoint/2010/main" val="3500652672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460375" y="980728"/>
            <a:ext cx="7847013" cy="504056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5358" tIns="27679" rIns="55358" bIns="27679" anchor="ctr"/>
          <a:lstStyle>
            <a:lvl1pPr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76225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54038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830263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106488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5636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0208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4780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352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sz="1100"/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1309815" y="2525083"/>
            <a:ext cx="2970029" cy="1605231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55358" tIns="27679" rIns="55358" bIns="27679" anchor="ctr"/>
          <a:lstStyle>
            <a:lvl1pPr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76225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554038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830263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106488" defTabSz="5540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5636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0208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4780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35288" defTabSz="5540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alt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altLang="ru-RU" sz="2000" b="1" dirty="0" smtClean="0">
                <a:solidFill>
                  <a:srgbClr val="C00000"/>
                </a:solidFill>
              </a:rPr>
              <a:t>Функции </a:t>
            </a:r>
            <a:endParaRPr lang="ru-RU" altLang="ru-RU" sz="2000" b="1" dirty="0">
              <a:solidFill>
                <a:srgbClr val="C00000"/>
              </a:solidFill>
            </a:endParaRPr>
          </a:p>
          <a:p>
            <a:pPr algn="ctr"/>
            <a:r>
              <a:rPr lang="ru-RU" altLang="ru-RU" sz="2000" b="1" dirty="0">
                <a:solidFill>
                  <a:srgbClr val="C00000"/>
                </a:solidFill>
              </a:rPr>
              <a:t>практико-</a:t>
            </a:r>
          </a:p>
          <a:p>
            <a:pPr algn="ctr"/>
            <a:r>
              <a:rPr lang="ru-RU" altLang="ru-RU" sz="2000" b="1" dirty="0">
                <a:solidFill>
                  <a:srgbClr val="C00000"/>
                </a:solidFill>
              </a:rPr>
              <a:t>ориентированного </a:t>
            </a:r>
          </a:p>
          <a:p>
            <a:pPr algn="ctr"/>
            <a:r>
              <a:rPr lang="ru-RU" altLang="ru-RU" sz="2000" b="1" dirty="0">
                <a:solidFill>
                  <a:srgbClr val="C00000"/>
                </a:solidFill>
              </a:rPr>
              <a:t>обучения</a:t>
            </a:r>
          </a:p>
          <a:p>
            <a:pPr algn="ctr">
              <a:buFontTx/>
              <a:buChar char="-"/>
            </a:pPr>
            <a:endParaRPr lang="ru-RU" altLang="ru-RU" sz="1500" dirty="0"/>
          </a:p>
          <a:p>
            <a:pPr algn="ctr">
              <a:buFontTx/>
              <a:buChar char="-"/>
            </a:pPr>
            <a:endParaRPr lang="ru-RU" altLang="ru-RU" sz="1500" dirty="0"/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auto">
          <a:xfrm>
            <a:off x="3804803" y="1321899"/>
            <a:ext cx="3215469" cy="72072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800" b="1" dirty="0" smtClean="0">
                <a:solidFill>
                  <a:srgbClr val="002060"/>
                </a:solidFill>
              </a:rPr>
              <a:t>Диагностическая</a:t>
            </a:r>
            <a:endParaRPr lang="ru-RU" altLang="ru-RU" sz="1800" b="1" dirty="0">
              <a:solidFill>
                <a:srgbClr val="002060"/>
              </a:solidFill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5001671" y="2425758"/>
            <a:ext cx="3458761" cy="7207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800" b="1" dirty="0" smtClean="0">
                <a:solidFill>
                  <a:srgbClr val="002060"/>
                </a:solidFill>
              </a:rPr>
              <a:t>Образовательная </a:t>
            </a:r>
            <a:endParaRPr lang="ru-RU" altLang="ru-RU" sz="1800" b="1" dirty="0">
              <a:solidFill>
                <a:srgbClr val="002060"/>
              </a:solidFill>
            </a:endParaRP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5024955" y="3783965"/>
            <a:ext cx="3435478" cy="72072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800" b="1" dirty="0" smtClean="0">
                <a:solidFill>
                  <a:srgbClr val="002060"/>
                </a:solidFill>
              </a:rPr>
              <a:t>Развивающая </a:t>
            </a:r>
            <a:endParaRPr lang="ru-RU" altLang="ru-RU" sz="1800" b="1" dirty="0">
              <a:solidFill>
                <a:srgbClr val="002060"/>
              </a:solidFill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3790599" y="4942888"/>
            <a:ext cx="3229673" cy="72072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ru-RU" sz="1800" b="1" dirty="0" smtClean="0">
                <a:solidFill>
                  <a:srgbClr val="002060"/>
                </a:solidFill>
              </a:rPr>
              <a:t>Интегрирующая </a:t>
            </a:r>
            <a:endParaRPr lang="ru-RU" altLang="ru-RU" sz="1800" b="1" dirty="0">
              <a:solidFill>
                <a:srgbClr val="002060"/>
              </a:solidFill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3563888" y="2081729"/>
            <a:ext cx="1008112" cy="555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468780" y="4069995"/>
            <a:ext cx="1327998" cy="858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4132779" y="2754235"/>
            <a:ext cx="868892" cy="2663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132779" y="3722286"/>
            <a:ext cx="892175" cy="4220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599028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вальная выноска 28"/>
          <p:cNvSpPr/>
          <p:nvPr/>
        </p:nvSpPr>
        <p:spPr>
          <a:xfrm>
            <a:off x="6372200" y="4317079"/>
            <a:ext cx="2375210" cy="1458042"/>
          </a:xfrm>
          <a:prstGeom prst="wedgeEllipseCallout">
            <a:avLst>
              <a:gd name="adj1" fmla="val -32291"/>
              <a:gd name="adj2" fmla="val -3712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33CC"/>
                </a:solidFill>
              </a:rPr>
              <a:t>Направленность</a:t>
            </a:r>
            <a:endParaRPr lang="ru-RU" sz="1400" b="1" dirty="0">
              <a:solidFill>
                <a:srgbClr val="0033CC"/>
              </a:solidFill>
            </a:endParaRPr>
          </a:p>
        </p:txBody>
      </p:sp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627135" y="1003795"/>
            <a:ext cx="3528392" cy="125731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27135" y="762980"/>
            <a:ext cx="3528392" cy="125731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33CC"/>
                </a:solidFill>
              </a:rPr>
              <a:t>Компетентностный подход</a:t>
            </a:r>
            <a:endParaRPr lang="ru-RU" sz="2000" dirty="0">
              <a:solidFill>
                <a:srgbClr val="0033CC"/>
              </a:solidFill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316317" y="2627245"/>
            <a:ext cx="2796982" cy="1002424"/>
          </a:xfrm>
          <a:prstGeom prst="flowChartAlternate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Личностный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аспект</a:t>
            </a:r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5950428" y="2646631"/>
            <a:ext cx="2796982" cy="1002424"/>
          </a:xfrm>
          <a:prstGeom prst="flowChartAlternate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Деятельностный</a:t>
            </a:r>
            <a:r>
              <a:rPr lang="ru-RU" sz="2000" b="1" dirty="0" smtClean="0">
                <a:solidFill>
                  <a:srgbClr val="C00000"/>
                </a:solidFill>
              </a:rPr>
              <a:t> аспект</a:t>
            </a:r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Выгнутая вправо стрелка 16"/>
          <p:cNvSpPr/>
          <p:nvPr/>
        </p:nvSpPr>
        <p:spPr>
          <a:xfrm rot="1727176">
            <a:off x="3454407" y="2332716"/>
            <a:ext cx="617919" cy="129795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19412613">
            <a:off x="4866051" y="2355457"/>
            <a:ext cx="656563" cy="131175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754522" y="4297693"/>
            <a:ext cx="5904656" cy="1596371"/>
          </a:xfrm>
          <a:prstGeom prst="rightArrow">
            <a:avLst/>
          </a:prstGeom>
          <a:solidFill>
            <a:srgbClr val="33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</a:t>
            </a:r>
            <a:r>
              <a:rPr lang="ru-RU" dirty="0" smtClean="0"/>
              <a:t>рактическая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гуманистическая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6148933"/>
            <a:ext cx="605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Результат: студент должен </a:t>
            </a:r>
            <a:r>
              <a:rPr lang="ru-RU" b="1" dirty="0" smtClean="0">
                <a:solidFill>
                  <a:srgbClr val="002060"/>
                </a:solidFill>
              </a:rPr>
              <a:t>знать, </a:t>
            </a:r>
            <a:r>
              <a:rPr lang="ru-RU" b="1" dirty="0" smtClean="0">
                <a:solidFill>
                  <a:srgbClr val="002060"/>
                </a:solidFill>
              </a:rPr>
              <a:t>как делать!</a:t>
            </a:r>
          </a:p>
        </p:txBody>
      </p:sp>
    </p:spTree>
    <p:extLst>
      <p:ext uri="{BB962C8B-B14F-4D97-AF65-F5344CB8AC3E}">
        <p14:creationId xmlns:p14="http://schemas.microsoft.com/office/powerpoint/2010/main" val="3663240245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1998456" y="988341"/>
            <a:ext cx="5077588" cy="850186"/>
          </a:xfrm>
          <a:prstGeom prst="downArrow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Роль преподавателя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42885" y="1926879"/>
            <a:ext cx="2448272" cy="1084330"/>
          </a:xfrm>
          <a:prstGeom prst="flowChartAlternateProces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Консультант и </a:t>
            </a:r>
            <a:r>
              <a:rPr lang="ru-RU" sz="1600" b="1" dirty="0" err="1" smtClean="0">
                <a:solidFill>
                  <a:srgbClr val="C00000"/>
                </a:solidFill>
              </a:rPr>
              <a:t>мотиватор</a:t>
            </a:r>
            <a:r>
              <a:rPr lang="ru-RU" sz="1600" b="1" dirty="0" smtClean="0">
                <a:solidFill>
                  <a:srgbClr val="C00000"/>
                </a:solidFill>
              </a:rPr>
              <a:t> обучающихся, определитель цели</a:t>
            </a:r>
            <a:endParaRPr lang="ru-RU" sz="16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42885" y="3893655"/>
            <a:ext cx="2709672" cy="1002424"/>
          </a:xfrm>
          <a:prstGeom prst="flowChartAlternateProces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Организатор различных видов деятельности обучающихся</a:t>
            </a:r>
            <a:endParaRPr lang="ru-RU" sz="16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466520" y="5424012"/>
            <a:ext cx="3240360" cy="886520"/>
          </a:xfrm>
          <a:prstGeom prst="flowChartAlternateProcess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276382" y="1940617"/>
            <a:ext cx="2532702" cy="1084330"/>
          </a:xfrm>
          <a:prstGeom prst="flowChartAlternateProcess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Сопроводитель при формировании определенных компетенций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6276382" y="3926816"/>
            <a:ext cx="2532702" cy="969263"/>
          </a:xfrm>
          <a:prstGeom prst="flowChartAlternateProcess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Педагог-менеджер, а не транслятор учебной информации</a:t>
            </a:r>
            <a:endParaRPr lang="ru-RU" sz="16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5454204" y="5433643"/>
            <a:ext cx="3125000" cy="886520"/>
          </a:xfrm>
          <a:prstGeom prst="flowChartAlternateProcess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Координатор реализации профессиональных стандартов</a:t>
            </a:r>
            <a:endParaRPr lang="ru-RU" sz="1600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flipH="1" flipV="1">
            <a:off x="2713157" y="2335207"/>
            <a:ext cx="1783808" cy="509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5" idx="1"/>
          </p:cNvCxnSpPr>
          <p:nvPr/>
        </p:nvCxnSpPr>
        <p:spPr>
          <a:xfrm flipH="1">
            <a:off x="2959527" y="3793874"/>
            <a:ext cx="410620" cy="467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2993397" y="4232727"/>
            <a:ext cx="782947" cy="11539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416631" y="4216626"/>
            <a:ext cx="995278" cy="11700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850116" y="2358847"/>
            <a:ext cx="1426266" cy="497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5321993" y="4235077"/>
            <a:ext cx="1001494" cy="1188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4686901" y="2278256"/>
            <a:ext cx="1589481" cy="5667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0" idx="1"/>
          </p:cNvCxnSpPr>
          <p:nvPr/>
        </p:nvCxnSpPr>
        <p:spPr>
          <a:xfrm flipH="1" flipV="1">
            <a:off x="5753364" y="3926816"/>
            <a:ext cx="523018" cy="4846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729089" y="2468195"/>
            <a:ext cx="1472987" cy="388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2860604" y="4232727"/>
            <a:ext cx="846276" cy="11941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6" idx="3"/>
          </p:cNvCxnSpPr>
          <p:nvPr/>
        </p:nvCxnSpPr>
        <p:spPr>
          <a:xfrm flipV="1">
            <a:off x="2952557" y="3926816"/>
            <a:ext cx="417590" cy="4680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5" idx="3"/>
          </p:cNvCxnSpPr>
          <p:nvPr/>
        </p:nvCxnSpPr>
        <p:spPr>
          <a:xfrm>
            <a:off x="5704354" y="3793874"/>
            <a:ext cx="572028" cy="467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572551" y="5571680"/>
            <a:ext cx="30325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C00000"/>
                </a:solidFill>
              </a:rPr>
              <a:t>Руководитель,  куратор работы обучающихся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&amp;Ncy;&amp;ocy;&amp;vcy;&amp;ocy;&amp;scy;&amp;tcy;&amp;icy; &amp;Acy;&amp;rcy;&amp;khcy;&amp;acy;&amp;ncy;&amp;gcy;&amp;iecy;&amp;lcy;&amp;softcy;&amp;scy;&amp;kcy;&amp;acy;. &amp;Gcy;&amp;lcy;&amp;acy;&amp;vcy;&amp;ncy;&amp;ycy;&amp;iecy; &amp;ncy;&amp;ocy;&amp;vcy;&amp;ocy;&amp;scy;&amp;tcy;&amp;i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147" y="2941888"/>
            <a:ext cx="2334207" cy="170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275021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481405" y="191071"/>
            <a:ext cx="8208912" cy="1368152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Участие партнеров-организаций в образовательном процессе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700808"/>
            <a:ext cx="1619948" cy="1440160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Повышает </a:t>
            </a:r>
            <a:r>
              <a:rPr lang="ru-RU" sz="1600" b="1" dirty="0">
                <a:solidFill>
                  <a:srgbClr val="0033CC"/>
                </a:solidFill>
              </a:rPr>
              <a:t>качество реализации ОПОП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58826" y="4675517"/>
            <a:ext cx="2016224" cy="1982133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Приближает </a:t>
            </a:r>
            <a:r>
              <a:rPr lang="ru-RU" sz="1600" b="1" dirty="0">
                <a:solidFill>
                  <a:srgbClr val="0033CC"/>
                </a:solidFill>
              </a:rPr>
              <a:t>уровень квалификации специалистов (рабочих) к реальному производству</a:t>
            </a:r>
          </a:p>
          <a:p>
            <a:pPr algn="ctr"/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3604866"/>
            <a:ext cx="1619948" cy="1232444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Упрощает </a:t>
            </a:r>
            <a:r>
              <a:rPr lang="ru-RU" sz="1600" b="1" dirty="0">
                <a:solidFill>
                  <a:srgbClr val="0033CC"/>
                </a:solidFill>
              </a:rPr>
              <a:t>доступ  </a:t>
            </a:r>
            <a:r>
              <a:rPr lang="ru-RU" sz="1600" b="1" dirty="0" smtClean="0">
                <a:solidFill>
                  <a:srgbClr val="0033CC"/>
                </a:solidFill>
              </a:rPr>
              <a:t>к информации </a:t>
            </a:r>
            <a:r>
              <a:rPr lang="ru-RU" sz="1600" b="1" dirty="0">
                <a:solidFill>
                  <a:srgbClr val="0033CC"/>
                </a:solidFill>
              </a:rPr>
              <a:t>о рынке труда</a:t>
            </a:r>
          </a:p>
          <a:p>
            <a:pPr algn="ctr"/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74823" y="1700808"/>
            <a:ext cx="2016224" cy="264352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Позволяет </a:t>
            </a:r>
            <a:r>
              <a:rPr lang="ru-RU" sz="1600" b="1" dirty="0">
                <a:solidFill>
                  <a:srgbClr val="0033CC"/>
                </a:solidFill>
              </a:rPr>
              <a:t>оперативно корректировать программы </a:t>
            </a:r>
            <a:r>
              <a:rPr lang="ru-RU" sz="1600" b="1" dirty="0" err="1" smtClean="0">
                <a:solidFill>
                  <a:srgbClr val="0033CC"/>
                </a:solidFill>
              </a:rPr>
              <a:t>профессиональ-ного</a:t>
            </a:r>
            <a:r>
              <a:rPr lang="ru-RU" sz="1600" b="1" dirty="0" smtClean="0">
                <a:solidFill>
                  <a:srgbClr val="0033CC"/>
                </a:solidFill>
              </a:rPr>
              <a:t> </a:t>
            </a:r>
            <a:r>
              <a:rPr lang="ru-RU" sz="1600" b="1" dirty="0">
                <a:solidFill>
                  <a:srgbClr val="0033CC"/>
                </a:solidFill>
              </a:rPr>
              <a:t>образования по специальностям (профессиям)</a:t>
            </a:r>
          </a:p>
          <a:p>
            <a:pPr algn="ctr"/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3642" y="5373216"/>
            <a:ext cx="1800200" cy="1190045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Расширяет </a:t>
            </a:r>
            <a:r>
              <a:rPr lang="ru-RU" sz="1600" b="1" dirty="0">
                <a:solidFill>
                  <a:srgbClr val="0033CC"/>
                </a:solidFill>
              </a:rPr>
              <a:t>возможность трудоустройства выпускников</a:t>
            </a: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03848" y="5589240"/>
            <a:ext cx="2664296" cy="1080120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Повышает </a:t>
            </a:r>
            <a:r>
              <a:rPr lang="ru-RU" sz="1600" b="1" dirty="0">
                <a:solidFill>
                  <a:srgbClr val="0033CC"/>
                </a:solidFill>
              </a:rPr>
              <a:t>конкурентоспособность  будущих специалистов</a:t>
            </a:r>
          </a:p>
          <a:p>
            <a:pPr algn="ctr"/>
            <a:endParaRPr lang="ru-RU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703953711"/>
              </p:ext>
            </p:extLst>
          </p:nvPr>
        </p:nvGraphicFramePr>
        <p:xfrm>
          <a:off x="2117799" y="1850134"/>
          <a:ext cx="4536440" cy="3667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993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626" name="AutoShape 2" descr="http://content.foto.mail.ru/mail/yalagrokoll/_myphoto/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4622" y="2134463"/>
            <a:ext cx="2040161" cy="2808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построение учебного процесса на основе единства эмоционально-  образного и логического  компонентов содержания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40" y="2135326"/>
            <a:ext cx="1885251" cy="2020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приобретение новых знаний и формирование практического опыта </a:t>
            </a:r>
            <a:r>
              <a:rPr lang="ru-RU" dirty="0" smtClean="0">
                <a:solidFill>
                  <a:srgbClr val="002060"/>
                </a:solidFill>
              </a:rPr>
              <a:t>их </a:t>
            </a:r>
            <a:r>
              <a:rPr lang="ru-RU" dirty="0" smtClean="0">
                <a:solidFill>
                  <a:srgbClr val="002060"/>
                </a:solidFill>
              </a:rPr>
              <a:t>использования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52958" y="2134463"/>
            <a:ext cx="2167155" cy="20218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эмоциональное и познавательное насыщение творческого поиска обучающихся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98060" y="2134463"/>
            <a:ext cx="2022412" cy="2808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метод преподавания и обучения, позволяющий студентам сочетать учебу в ПОО с практической работой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530" y="836712"/>
            <a:ext cx="7704856" cy="6480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Практико-ориентированное обучение 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899592" y="1484783"/>
            <a:ext cx="576064" cy="626489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3203848" y="1506583"/>
            <a:ext cx="504056" cy="621499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405346" y="1501592"/>
            <a:ext cx="504056" cy="609681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5295497" y="1506583"/>
            <a:ext cx="504056" cy="621499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671" y="4509120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29345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538</Words>
  <Application>Microsoft Office PowerPoint</Application>
  <PresentationFormat>Экран (4:3)</PresentationFormat>
  <Paragraphs>164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Constantia</vt:lpstr>
      <vt:lpstr>Times New Roman</vt:lpstr>
      <vt:lpstr>Wingdings 2</vt:lpstr>
      <vt:lpstr>Тема Office</vt:lpstr>
      <vt:lpstr>Поток</vt:lpstr>
      <vt:lpstr>  Моделирование  практико-ориентированного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Участие партнеров-организаций в образовательном процессе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 и науки Тюменской области Приказ №375/ОД от 09.10.2012 г.</dc:title>
  <dc:creator>User</dc:creator>
  <cp:lastModifiedBy>Татьяна Ивановна</cp:lastModifiedBy>
  <cp:revision>100</cp:revision>
  <cp:lastPrinted>2015-02-18T17:23:14Z</cp:lastPrinted>
  <dcterms:created xsi:type="dcterms:W3CDTF">2013-12-23T08:28:42Z</dcterms:created>
  <dcterms:modified xsi:type="dcterms:W3CDTF">2015-02-18T19:47:48Z</dcterms:modified>
</cp:coreProperties>
</file>